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62" r:id="rId3"/>
    <p:sldId id="268" r:id="rId4"/>
    <p:sldId id="261" r:id="rId5"/>
    <p:sldId id="263" r:id="rId6"/>
    <p:sldId id="266" r:id="rId7"/>
    <p:sldId id="269" r:id="rId8"/>
    <p:sldId id="267" r:id="rId9"/>
    <p:sldId id="270" r:id="rId10"/>
    <p:sldId id="260" r:id="rId11"/>
    <p:sldId id="259" r:id="rId12"/>
    <p:sldId id="258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02"/>
    <p:restoredTop sz="95588"/>
  </p:normalViewPr>
  <p:slideViewPr>
    <p:cSldViewPr snapToGrid="0" snapToObjects="1">
      <p:cViewPr varScale="1">
        <p:scale>
          <a:sx n="105" d="100"/>
          <a:sy n="105" d="100"/>
        </p:scale>
        <p:origin x="11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1.4.2019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70193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1.4.2019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64150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1.4.2019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83278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1.4.2019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40626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1.4.2019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00591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1.4.2019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83602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1.4.2019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81783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1.4.2019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59433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1.4.2019</a:t>
            </a:fld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71824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1.4.2019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98155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1.4.2019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85838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6DF54-92BE-A949-B84C-BCBED72533C2}" type="datetimeFigureOut">
              <a:rPr lang="fi-FI" smtClean="0"/>
              <a:t>1.4.2019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68552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D0A88-5CF4-FB4C-A533-1E19E70FF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085" y="1675035"/>
            <a:ext cx="8205355" cy="1132331"/>
          </a:xfrm>
        </p:spPr>
        <p:txBody>
          <a:bodyPr>
            <a:noAutofit/>
          </a:bodyPr>
          <a:lstStyle/>
          <a:p>
            <a:r>
              <a:rPr lang="en-US" sz="2700" dirty="0">
                <a:latin typeface="Dotum" panose="020B0600000101010101" pitchFamily="34" charset="-127"/>
                <a:ea typeface="Dotum" panose="020B0600000101010101" pitchFamily="34" charset="-127"/>
                <a:cs typeface="Gill Sans Nova Light" panose="020F0302020204030204" pitchFamily="34" charset="0"/>
              </a:rPr>
              <a:t>ASSESSING PEDESTIRANS’ EXPOSURE TO TRAFFIC NOISE WITH SPATIAL ANALYSIS: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FCF2C7-3F9F-9748-835F-0FD4F74307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502542"/>
            <a:ext cx="6858000" cy="1842189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Dotum" panose="020B0600000101010101" pitchFamily="34" charset="-127"/>
                <a:ea typeface="Dotum" panose="020B0600000101010101" pitchFamily="34" charset="-127"/>
              </a:rPr>
              <a:t>-</a:t>
            </a:r>
          </a:p>
          <a:p>
            <a:r>
              <a:rPr lang="en-US" sz="1700" dirty="0">
                <a:latin typeface="Dotum" panose="020B0600000101010101" pitchFamily="34" charset="-127"/>
                <a:ea typeface="Dotum" panose="020B0600000101010101" pitchFamily="34" charset="-127"/>
              </a:rPr>
              <a:t>Working title</a:t>
            </a:r>
            <a:br>
              <a:rPr lang="en-US" sz="17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endParaRPr lang="en-US" sz="17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en-US" sz="1700" dirty="0">
                <a:latin typeface="Dotum" panose="020B0600000101010101" pitchFamily="34" charset="-127"/>
                <a:ea typeface="Dotum" panose="020B0600000101010101" pitchFamily="34" charset="-127"/>
              </a:rPr>
              <a:t>Preliminary methods &amp; results</a:t>
            </a:r>
          </a:p>
          <a:p>
            <a:r>
              <a:rPr lang="en-US" sz="1700" dirty="0">
                <a:latin typeface="Dotum" panose="020B0600000101010101" pitchFamily="34" charset="-127"/>
                <a:ea typeface="Dotum" panose="020B0600000101010101" pitchFamily="34" charset="-127"/>
              </a:rPr>
              <a:t>Joose Helle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94E8952-83BE-9C49-B1A5-133B943E3A5E}"/>
              </a:ext>
            </a:extLst>
          </p:cNvPr>
          <p:cNvSpPr txBox="1">
            <a:spLocks/>
          </p:cNvSpPr>
          <p:nvPr/>
        </p:nvSpPr>
        <p:spPr>
          <a:xfrm>
            <a:off x="800101" y="2713580"/>
            <a:ext cx="7645325" cy="600216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>
                <a:latin typeface="Dotum" panose="020B0600000101010101" pitchFamily="34" charset="-127"/>
                <a:ea typeface="Dotum" panose="020B0600000101010101" pitchFamily="34" charset="-127"/>
              </a:rPr>
              <a:t>THE EFFECTS OF ROUTE CHOICE AND HOME LOCATION</a:t>
            </a:r>
          </a:p>
        </p:txBody>
      </p:sp>
    </p:spTree>
    <p:extLst>
      <p:ext uri="{BB962C8B-B14F-4D97-AF65-F5344CB8AC3E}">
        <p14:creationId xmlns:p14="http://schemas.microsoft.com/office/powerpoint/2010/main" val="243948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D60813-34AA-424E-B1EE-3F830CD30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28" y="77221"/>
            <a:ext cx="7548543" cy="670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00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D60813-34AA-424E-B1EE-3F830CD30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28" y="77221"/>
            <a:ext cx="7548543" cy="670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17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D60813-34AA-424E-B1EE-3F830CD30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28" y="77221"/>
            <a:ext cx="7548543" cy="670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73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traffic light sitting on the side of a road&#10;&#10;Description automatically generated">
            <a:extLst>
              <a:ext uri="{FF2B5EF4-FFF2-40B4-BE49-F238E27FC236}">
                <a16:creationId xmlns:a16="http://schemas.microsoft.com/office/drawing/2014/main" id="{0CD89423-2080-FB40-B449-C400366725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2" r="769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AD0A88-5CF4-FB4C-A533-1E19E70FF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5613" y="4082144"/>
            <a:ext cx="8512773" cy="914400"/>
          </a:xfrm>
          <a:solidFill>
            <a:srgbClr val="000000">
              <a:alpha val="50196"/>
            </a:srgbClr>
          </a:solidFill>
        </p:spPr>
        <p:txBody>
          <a:bodyPr anchor="ctr">
            <a:noAutofit/>
          </a:bodyPr>
          <a:lstStyle/>
          <a:p>
            <a:r>
              <a:rPr lang="en-US" sz="3200" b="1" spc="120" dirty="0">
                <a:solidFill>
                  <a:schemeClr val="bg1"/>
                </a:solidFill>
                <a:latin typeface="Dotum" panose="020B0600000101010101" pitchFamily="34" charset="-127"/>
                <a:ea typeface="Dotum" panose="020B0600000101010101" pitchFamily="34" charset="-127"/>
                <a:cs typeface="Gill Sans Nova Light" panose="020F0302020204030204" pitchFamily="34" charset="0"/>
              </a:rPr>
              <a:t>QUIET PATH ROUTE OPTIMIZATION</a:t>
            </a:r>
          </a:p>
        </p:txBody>
      </p:sp>
    </p:spTree>
    <p:extLst>
      <p:ext uri="{BB962C8B-B14F-4D97-AF65-F5344CB8AC3E}">
        <p14:creationId xmlns:p14="http://schemas.microsoft.com/office/powerpoint/2010/main" val="507180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3F536D-CF15-6649-AA5D-9EC55956A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37397"/>
            <a:ext cx="7886700" cy="8128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Dotum" panose="020B0600000101010101" pitchFamily="34" charset="-127"/>
                <a:ea typeface="Dotum" panose="020B0600000101010101" pitchFamily="34" charset="-127"/>
              </a:rPr>
              <a:t>QUIET PATH</a:t>
            </a:r>
            <a:endParaRPr lang="en-US" sz="40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48B891B-4D6E-2148-A86E-0F7D859A5F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690688"/>
                <a:ext cx="7716861" cy="455161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Shortest path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4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 least cost path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Dijkstra’s algorithm for route optimization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Utilizes graph theory: </a:t>
                </a:r>
                <a:br>
                  <a:rPr lang="en-US" sz="2000" dirty="0">
                    <a:latin typeface="Dotum" panose="020B0600000101010101" pitchFamily="34" charset="-127"/>
                    <a:ea typeface="Dotum" panose="020B0600000101010101" pitchFamily="34" charset="-127"/>
                  </a:rPr>
                </a:br>
                <a:r>
                  <a:rPr lang="en-US" sz="20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networks (graphs) of nodes &amp; edges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Finds the least cost path between two nodes with respect  to edge costs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If edge cost = length =&gt; least cost path = shortest path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However, edge cost can be any (numeric) attribute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Here, edge cost should also consider traffic noise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48B891B-4D6E-2148-A86E-0F7D859A5F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690688"/>
                <a:ext cx="7716861" cy="4551616"/>
              </a:xfrm>
              <a:blipFill>
                <a:blip r:embed="rId2"/>
                <a:stretch>
                  <a:fillRect l="-821" t="-556" r="-2463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4025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EC6124-8B0B-4C49-9CF9-8C7DA0D863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91781"/>
                <a:ext cx="7886700" cy="605308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i-FI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i-FI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i-FI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200" i="1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EC6124-8B0B-4C49-9CF9-8C7DA0D863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91781"/>
                <a:ext cx="7886700" cy="60530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212BF212-2524-2043-96ED-CC2C208B1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8948"/>
            <a:ext cx="7886700" cy="8128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Dotum" panose="020B0600000101010101" pitchFamily="34" charset="-127"/>
                <a:ea typeface="Dotum" panose="020B0600000101010101" pitchFamily="34" charset="-127"/>
              </a:rPr>
              <a:t>CALCULATING ADJUSTED EDGE COSTS</a:t>
            </a:r>
            <a:endParaRPr lang="en-US" sz="40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863F746-59A5-634F-9A40-ED4E4CD59B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3380121"/>
                <a:ext cx="7886700" cy="139736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i-FI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 </m:t>
                      </m:r>
                      <m:nary>
                        <m:naryPr>
                          <m:chr m:val="∑"/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argPr>
                                <m:argSz m:val="-2"/>
                              </m:argPr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i-FI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𝑑𝐵</m:t>
                                  </m:r>
                                </m:e>
                                <m:sub>
                                  <m:r>
                                    <a:rPr lang="fi-FI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r>
                                <a:rPr lang="fi-FI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fi-FI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)</m:t>
                      </m:r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𝑛𝑡</m:t>
                      </m:r>
                    </m:oMath>
                  </m:oMathPara>
                </a14:m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863F746-59A5-634F-9A40-ED4E4CD59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380121"/>
                <a:ext cx="7886700" cy="1397360"/>
              </a:xfrm>
              <a:prstGeom prst="rect">
                <a:avLst/>
              </a:prstGeom>
              <a:blipFill>
                <a:blip r:embed="rId3"/>
                <a:stretch>
                  <a:fillRect t="-63964" b="-101802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1AAFD52-3078-8B42-9A67-7F7E7DCB64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39687" y="2169691"/>
                <a:ext cx="7375663" cy="10984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i-FI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</a:t>
                </a:r>
                <a:r>
                  <a:rPr lang="en-US" sz="18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total edge cost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length of the edge (m)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i-FI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fi-FI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additional noise cost of the edge: 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1AAFD52-3078-8B42-9A67-7F7E7DCB6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687" y="2169691"/>
                <a:ext cx="7375663" cy="1098434"/>
              </a:xfrm>
              <a:prstGeom prst="rect">
                <a:avLst/>
              </a:prstGeom>
              <a:blipFill>
                <a:blip r:embed="rId4"/>
                <a:stretch>
                  <a:fillRect t="-4598" b="-8046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6A21853-5424-D346-AC4E-C04D96E6E8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39687" y="4933014"/>
                <a:ext cx="7502385" cy="13973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𝑑𝐵</m:t>
                            </m:r>
                          </m:e>
                          <m:sub>
                            <m:r>
                              <a:rPr lang="fi-FI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= contaminated distance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i-FI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𝑑𝐵</m:t>
                        </m:r>
                      </m:e>
                      <m:sub>
                        <m:r>
                          <a:rPr lang="fi-FI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(e.g. 14 m of 65 dB)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fi-FI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𝑑𝐵</m:t>
                            </m:r>
                          </m:e>
                          <m:sub>
                            <m:r>
                              <a:rPr lang="fi-FI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dB-specific noise cost coefficient (between 0.0–1.0)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fi-FI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𝑛𝑡</m:t>
                    </m:r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“personal” noise tolerance coefficient (between e.g. 0.1–4.0)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6A21853-5424-D346-AC4E-C04D96E6E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687" y="4933014"/>
                <a:ext cx="7502385" cy="1397360"/>
              </a:xfrm>
              <a:prstGeom prst="rect">
                <a:avLst/>
              </a:prstGeom>
              <a:blipFill>
                <a:blip r:embed="rId5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193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1"/>
    </mc:Choice>
    <mc:Fallback xmlns="">
      <p:transition spd="slow" advTm="246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3460C3-C214-9E4B-A6F8-4F935A1E0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56" r="58473" b="8793"/>
          <a:stretch/>
        </p:blipFill>
        <p:spPr>
          <a:xfrm>
            <a:off x="0" y="-8991"/>
            <a:ext cx="2915478" cy="68669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C3FFF5F-28E1-534B-BCD4-0196DD3C88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03373" y="745392"/>
                <a:ext cx="4807226" cy="368030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4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total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edge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cost</m:t>
                      </m:r>
                      <m:r>
                        <a:rPr lang="fi-FI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sz="1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40000"/>
                  </a:lnSpc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3 m + 7 m + 9 m = 19 m</a:t>
                </a:r>
                <a:endParaRPr lang="en-US" sz="1800" i="1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4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 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argPr>
                                <m:argSz m:val="-2"/>
                              </m:argP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i-FI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𝑑𝐵</m:t>
                                  </m:r>
                                </m:e>
                                <m:sub>
                                  <m:r>
                                    <a:rPr lang="fi-FI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r>
                                <a:rPr lang="fi-FI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fi-FI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)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𝑛𝑡</m:t>
                      </m:r>
                    </m:oMath>
                  </m:oMathPara>
                </a14:m>
                <a:b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( 3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0.4 +7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0.3 +9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0.2 )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𝑛𝑡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40000"/>
                  </a:lnSpc>
                  <a:buNone/>
                </a:pP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fi-FI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i-FI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fi-FI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.1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𝑛𝑡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C3FFF5F-28E1-534B-BCD4-0196DD3C8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373" y="745392"/>
                <a:ext cx="4807226" cy="36803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0BA01D5-48A8-A247-99B4-03663CE09DEB}"/>
              </a:ext>
            </a:extLst>
          </p:cNvPr>
          <p:cNvCxnSpPr>
            <a:cxnSpLocks/>
          </p:cNvCxnSpPr>
          <p:nvPr/>
        </p:nvCxnSpPr>
        <p:spPr>
          <a:xfrm flipV="1">
            <a:off x="2915478" y="0"/>
            <a:ext cx="0" cy="685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5" name="Content Placeholder 3">
                <a:extLst>
                  <a:ext uri="{FF2B5EF4-FFF2-40B4-BE49-F238E27FC236}">
                    <a16:creationId xmlns:a16="http://schemas.microsoft.com/office/drawing/2014/main" id="{625CFE8D-8E1F-6C4C-A2B7-664E0CDC8E5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67238830"/>
                  </p:ext>
                </p:extLst>
              </p:nvPr>
            </p:nvGraphicFramePr>
            <p:xfrm>
              <a:off x="3923119" y="4174492"/>
              <a:ext cx="2804254" cy="233597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3761">
                      <a:extLst>
                        <a:ext uri="{9D8B030D-6E8A-4147-A177-3AD203B41FA5}">
                          <a16:colId xmlns:a16="http://schemas.microsoft.com/office/drawing/2014/main" val="1375797995"/>
                        </a:ext>
                      </a:extLst>
                    </a:gridCol>
                    <a:gridCol w="1960493">
                      <a:extLst>
                        <a:ext uri="{9D8B030D-6E8A-4147-A177-3AD203B41FA5}">
                          <a16:colId xmlns:a16="http://schemas.microsoft.com/office/drawing/2014/main" val="1922951745"/>
                        </a:ext>
                      </a:extLst>
                    </a:gridCol>
                  </a:tblGrid>
                  <a:tr h="302698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dB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Noise coefficient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sz="13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3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sz="130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𝑑𝐵</m:t>
                                      </m:r>
                                    </m:e>
                                    <m:sub>
                                      <m:r>
                                        <a:rPr lang="fi-FI" sz="130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a14:m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96789774"/>
                      </a:ext>
                    </a:extLst>
                  </a:tr>
                  <a:tr h="284132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45–50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2334429"/>
                      </a:ext>
                    </a:extLst>
                  </a:tr>
                  <a:tr h="284132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50–55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9303809"/>
                      </a:ext>
                    </a:extLst>
                  </a:tr>
                  <a:tr h="284132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55–60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33298773"/>
                      </a:ext>
                    </a:extLst>
                  </a:tr>
                  <a:tr h="284132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60–65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15258084"/>
                      </a:ext>
                    </a:extLst>
                  </a:tr>
                  <a:tr h="284132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65–70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9151819"/>
                      </a:ext>
                    </a:extLst>
                  </a:tr>
                  <a:tr h="284132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70–75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54916295"/>
                      </a:ext>
                    </a:extLst>
                  </a:tr>
                  <a:tr h="284132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75–80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894693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5" name="Content Placeholder 3">
                <a:extLst>
                  <a:ext uri="{FF2B5EF4-FFF2-40B4-BE49-F238E27FC236}">
                    <a16:creationId xmlns:a16="http://schemas.microsoft.com/office/drawing/2014/main" id="{625CFE8D-8E1F-6C4C-A2B7-664E0CDC8E5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67238830"/>
                  </p:ext>
                </p:extLst>
              </p:nvPr>
            </p:nvGraphicFramePr>
            <p:xfrm>
              <a:off x="3923119" y="4174492"/>
              <a:ext cx="2804254" cy="233597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3761">
                      <a:extLst>
                        <a:ext uri="{9D8B030D-6E8A-4147-A177-3AD203B41FA5}">
                          <a16:colId xmlns:a16="http://schemas.microsoft.com/office/drawing/2014/main" val="1375797995"/>
                        </a:ext>
                      </a:extLst>
                    </a:gridCol>
                    <a:gridCol w="1960493">
                      <a:extLst>
                        <a:ext uri="{9D8B030D-6E8A-4147-A177-3AD203B41FA5}">
                          <a16:colId xmlns:a16="http://schemas.microsoft.com/office/drawing/2014/main" val="1922951745"/>
                        </a:ext>
                      </a:extLst>
                    </a:gridCol>
                  </a:tblGrid>
                  <a:tr h="309055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dB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fi-FI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3226" t="-4167" b="-68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6789774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45–50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2334429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50–55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9303809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55–60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33298773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60–65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15258084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65–70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9151819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70–75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54916295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75–80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89469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87659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3460C3-C214-9E4B-A6F8-4F935A1E0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56" r="58473" b="8793"/>
          <a:stretch/>
        </p:blipFill>
        <p:spPr>
          <a:xfrm>
            <a:off x="0" y="-8991"/>
            <a:ext cx="2915478" cy="686699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0BA01D5-48A8-A247-99B4-03663CE09DEB}"/>
              </a:ext>
            </a:extLst>
          </p:cNvPr>
          <p:cNvCxnSpPr>
            <a:cxnSpLocks/>
          </p:cNvCxnSpPr>
          <p:nvPr/>
        </p:nvCxnSpPr>
        <p:spPr>
          <a:xfrm flipV="1">
            <a:off x="2915478" y="0"/>
            <a:ext cx="0" cy="685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32BE8C1-595F-E147-AA68-14017BEDCD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03373" y="745392"/>
                <a:ext cx="4807226" cy="5862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4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total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edge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cost</m:t>
                      </m:r>
                      <m:r>
                        <a:rPr lang="fi-FI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sz="1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40000"/>
                  </a:lnSpc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3 m + 7 m + 9 m = 19 m</a:t>
                </a:r>
                <a:endParaRPr lang="en-US" sz="1800" i="1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4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 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argPr>
                                <m:argSz m:val="-2"/>
                              </m:argP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i-FI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𝑑𝐵</m:t>
                                  </m:r>
                                </m:e>
                                <m:sub>
                                  <m:r>
                                    <a:rPr lang="fi-FI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r>
                                <a:rPr lang="fi-FI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fi-FI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)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𝑛𝑡</m:t>
                      </m:r>
                    </m:oMath>
                  </m:oMathPara>
                </a14:m>
                <a:b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( 3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0.4 +7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0.3 +9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0.2 )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𝑛𝑡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40000"/>
                  </a:lnSpc>
                  <a:buNone/>
                </a:pP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fi-FI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i-FI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fi-FI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.1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𝑛𝑡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fi-FI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i-FI" sz="1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fi-FI" sz="1800" dirty="0">
                    <a:ea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=19+</m:t>
                    </m:r>
                    <m:r>
                      <a:rPr lang="fi-FI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.1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𝑛𝑡</m:t>
                    </m:r>
                  </m:oMath>
                </a14:m>
                <a:br>
                  <a:rPr lang="fi-FI" sz="1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1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What </a:t>
                </a:r>
                <a:r>
                  <a:rPr lang="en-US" sz="1800" b="1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nt</a:t>
                </a:r>
                <a:r>
                  <a:rPr lang="en-US" sz="18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US" sz="1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?</a:t>
                </a:r>
              </a:p>
              <a:p>
                <a:pPr marL="0" indent="0">
                  <a:buNone/>
                </a:pP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e.g. 0.1,  0.15,  0.25,  0.5, 1.0,  1.5,  2.0,  4.0,  etc.</a:t>
                </a:r>
              </a:p>
              <a:p>
                <a:pPr marL="0" indent="0">
                  <a:lnSpc>
                    <a:spcPct val="140000"/>
                  </a:lnSpc>
                  <a:buNone/>
                </a:pPr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32BE8C1-595F-E147-AA68-14017BEDC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373" y="745392"/>
                <a:ext cx="4807226" cy="5862672"/>
              </a:xfrm>
              <a:prstGeom prst="rect">
                <a:avLst/>
              </a:prstGeom>
              <a:blipFill>
                <a:blip r:embed="rId3"/>
                <a:stretch>
                  <a:fillRect l="-789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2327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3460C3-C214-9E4B-A6F8-4F935A1E0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56" r="58473" b="8793"/>
          <a:stretch/>
        </p:blipFill>
        <p:spPr>
          <a:xfrm>
            <a:off x="0" y="-8991"/>
            <a:ext cx="2915478" cy="686699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0BA01D5-48A8-A247-99B4-03663CE09DEB}"/>
              </a:ext>
            </a:extLst>
          </p:cNvPr>
          <p:cNvCxnSpPr>
            <a:cxnSpLocks/>
          </p:cNvCxnSpPr>
          <p:nvPr/>
        </p:nvCxnSpPr>
        <p:spPr>
          <a:xfrm flipV="1">
            <a:off x="2915478" y="0"/>
            <a:ext cx="0" cy="685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E20EB59-682F-694E-BE85-6622F7B943A2}"/>
              </a:ext>
            </a:extLst>
          </p:cNvPr>
          <p:cNvSpPr txBox="1">
            <a:spLocks/>
          </p:cNvSpPr>
          <p:nvPr/>
        </p:nvSpPr>
        <p:spPr>
          <a:xfrm>
            <a:off x="3560070" y="697484"/>
            <a:ext cx="4311928" cy="644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400" dirty="0">
                <a:latin typeface="Dotum" panose="020B0600000101010101" pitchFamily="34" charset="-127"/>
                <a:ea typeface="Dotum" panose="020B0600000101010101" pitchFamily="34" charset="-127"/>
                <a:cs typeface="Times New Roman" panose="02020603050405020304" pitchFamily="18" charset="0"/>
              </a:rPr>
              <a:t>QUIET PATH ROUTING</a:t>
            </a: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BE30A36-E08A-7A43-B1DF-4CDAFB755E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0070" y="1487425"/>
                <a:ext cx="4779252" cy="52181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en-US" sz="1800" dirty="0">
                    <a:latin typeface="Dotum" panose="020B0600000101010101" pitchFamily="34" charset="-127"/>
                    <a:ea typeface="Dotum" panose="020B0600000101010101" pitchFamily="34" charset="-127"/>
                    <a:cs typeface="Times New Roman" panose="02020603050405020304" pitchFamily="18" charset="0"/>
                  </a:rPr>
                  <a:t>For one routing problem, many alternative (quiet) paths are calculated with different edge costs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1800" dirty="0">
                    <a:latin typeface="Dotum" panose="020B0600000101010101" pitchFamily="34" charset="-127"/>
                    <a:ea typeface="Dotum" panose="020B0600000101010101" pitchFamily="34" charset="-127"/>
                    <a:cs typeface="Times New Roman" panose="02020603050405020304" pitchFamily="18" charset="0"/>
                  </a:rPr>
                  <a:t>Parallel edge costs are calculated with systematically altering</a:t>
                </a:r>
                <a:r>
                  <a:rPr lang="en-US" sz="1800" i="1" dirty="0">
                    <a:latin typeface="Dotum" panose="020B0600000101010101" pitchFamily="34" charset="-127"/>
                    <a:ea typeface="Dotum" panose="020B0600000101010101" pitchFamily="34" charset="-127"/>
                    <a:cs typeface="Times New Roman" panose="02020603050405020304" pitchFamily="18" charset="0"/>
                  </a:rPr>
                  <a:t> </a:t>
                </a:r>
                <a:r>
                  <a:rPr lang="en-US" sz="1800" b="1" i="1" dirty="0" err="1">
                    <a:latin typeface="Dotum" panose="020B0600000101010101" pitchFamily="34" charset="-127"/>
                    <a:ea typeface="Dotum" panose="020B0600000101010101" pitchFamily="34" charset="-127"/>
                    <a:cs typeface="Times New Roman" panose="02020603050405020304" pitchFamily="18" charset="0"/>
                  </a:rPr>
                  <a:t>nt</a:t>
                </a:r>
                <a:r>
                  <a:rPr lang="en-US" sz="1800" i="1" dirty="0">
                    <a:latin typeface="Dotum" panose="020B0600000101010101" pitchFamily="34" charset="-127"/>
                    <a:ea typeface="Dotum" panose="020B0600000101010101" pitchFamily="34" charset="-127"/>
                    <a:cs typeface="Times New Roman" panose="02020603050405020304" pitchFamily="18" charset="0"/>
                  </a:rPr>
                  <a:t> </a:t>
                </a:r>
                <a:endParaRPr lang="en-US" sz="1800" dirty="0">
                  <a:latin typeface="Dotum" panose="020B0600000101010101" pitchFamily="34" charset="-127"/>
                  <a:ea typeface="Dotum" panose="020B0600000101010101" pitchFamily="34" charset="-127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i-FI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i-FI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</m:t>
                    </m:r>
                    <m:nary>
                      <m:naryPr>
                        <m:chr m:val="∑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𝑑𝐵</m:t>
                            </m:r>
                          </m:e>
                          <m:sub>
                            <m:argPr>
                              <m:argSz m:val="-2"/>
                            </m:argP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𝑑𝐵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sSub>
                              <m:sSubPr>
                                <m:ctrlPr>
                                  <a:rPr lang="fi-FI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i-FI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𝑑𝐵</m:t>
                                </m:r>
                              </m:e>
                              <m:sub>
                                <m:r>
                                  <a:rPr lang="fi-FI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nary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𝑑𝐵</m:t>
                            </m:r>
                          </m:e>
                          <m:sub>
                            <m:r>
                              <a:rPr lang="fi-FI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fi-FI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)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r>
                      <a:rPr lang="en-US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𝑛𝑡</m:t>
                    </m:r>
                  </m:oMath>
                </a14:m>
                <a:endParaRPr lang="en-US" sz="1600" dirty="0">
                  <a:latin typeface="Dotum" panose="020B0600000101010101" pitchFamily="34" charset="-127"/>
                  <a:ea typeface="Dotum" panose="020B0600000101010101" pitchFamily="34" charset="-127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en-US" sz="1600" dirty="0">
                    <a:latin typeface="Dotum" panose="020B0600000101010101" pitchFamily="34" charset="-127"/>
                    <a:ea typeface="Dotum" panose="020B0600000101010101" pitchFamily="34" charset="-127"/>
                    <a:cs typeface="Times New Roman" panose="02020603050405020304" pitchFamily="18" charset="0"/>
                  </a:rPr>
                  <a:t>E.g. 0.1,  0.15,  0.25,  0.5, 1.0,  1.5,  2.0,  4.0, etc.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1800" dirty="0">
                    <a:latin typeface="Dotum" panose="020B0600000101010101" pitchFamily="34" charset="-127"/>
                    <a:ea typeface="Dotum" panose="020B0600000101010101" pitchFamily="34" charset="-127"/>
                    <a:cs typeface="Times New Roman" panose="02020603050405020304" pitchFamily="18" charset="0"/>
                  </a:rPr>
                  <a:t>Alternative paths should be compared with respect to:</a:t>
                </a:r>
              </a:p>
              <a:p>
                <a:pPr marL="800100" lvl="1" indent="-342900">
                  <a:lnSpc>
                    <a:spcPct val="110000"/>
                  </a:lnSpc>
                  <a:buFont typeface="+mj-lt"/>
                  <a:buAutoNum type="arabicParenR"/>
                </a:pPr>
                <a:r>
                  <a:rPr lang="en-US" sz="1600" dirty="0">
                    <a:latin typeface="Dotum" panose="020B0600000101010101" pitchFamily="34" charset="-127"/>
                    <a:ea typeface="Dotum" panose="020B0600000101010101" pitchFamily="34" charset="-127"/>
                    <a:cs typeface="Times New Roman" panose="02020603050405020304" pitchFamily="18" charset="0"/>
                  </a:rPr>
                  <a:t>Difference in exposures to high traffic noise levels (m)</a:t>
                </a:r>
              </a:p>
              <a:p>
                <a:pPr marL="800100" lvl="1" indent="-342900">
                  <a:lnSpc>
                    <a:spcPct val="110000"/>
                  </a:lnSpc>
                  <a:buFont typeface="+mj-lt"/>
                  <a:buAutoNum type="arabicParenR"/>
                </a:pPr>
                <a:r>
                  <a:rPr lang="en-US" sz="1600" dirty="0">
                    <a:latin typeface="Dotum" panose="020B0600000101010101" pitchFamily="34" charset="-127"/>
                    <a:ea typeface="Dotum" panose="020B0600000101010101" pitchFamily="34" charset="-127"/>
                    <a:cs typeface="Times New Roman" panose="02020603050405020304" pitchFamily="18" charset="0"/>
                  </a:rPr>
                  <a:t>Difference in total distance of the paths (m)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BE30A36-E08A-7A43-B1DF-4CDAFB755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070" y="1487425"/>
                <a:ext cx="4779252" cy="5218176"/>
              </a:xfrm>
              <a:prstGeom prst="rect">
                <a:avLst/>
              </a:prstGeom>
              <a:blipFill>
                <a:blip r:embed="rId3"/>
                <a:stretch>
                  <a:fillRect l="-529" t="-728" r="-1323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2421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EB8778E-AF9E-BC46-B058-765C93A17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62" y="1508773"/>
            <a:ext cx="7886700" cy="8128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WHAT IS THE BEST PATH ?</a:t>
            </a:r>
            <a:endParaRPr lang="en-US" sz="36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D033510-4FBE-4945-BC4A-A7798CAD7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039562"/>
              </p:ext>
            </p:extLst>
          </p:nvPr>
        </p:nvGraphicFramePr>
        <p:xfrm>
          <a:off x="982402" y="2736975"/>
          <a:ext cx="6950315" cy="215755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48254">
                  <a:extLst>
                    <a:ext uri="{9D8B030D-6E8A-4147-A177-3AD203B41FA5}">
                      <a16:colId xmlns:a16="http://schemas.microsoft.com/office/drawing/2014/main" val="2953138431"/>
                    </a:ext>
                  </a:extLst>
                </a:gridCol>
                <a:gridCol w="687120">
                  <a:extLst>
                    <a:ext uri="{9D8B030D-6E8A-4147-A177-3AD203B41FA5}">
                      <a16:colId xmlns:a16="http://schemas.microsoft.com/office/drawing/2014/main" val="1267769511"/>
                    </a:ext>
                  </a:extLst>
                </a:gridCol>
                <a:gridCol w="1175450">
                  <a:extLst>
                    <a:ext uri="{9D8B030D-6E8A-4147-A177-3AD203B41FA5}">
                      <a16:colId xmlns:a16="http://schemas.microsoft.com/office/drawing/2014/main" val="212570552"/>
                    </a:ext>
                  </a:extLst>
                </a:gridCol>
                <a:gridCol w="950026">
                  <a:extLst>
                    <a:ext uri="{9D8B030D-6E8A-4147-A177-3AD203B41FA5}">
                      <a16:colId xmlns:a16="http://schemas.microsoft.com/office/drawing/2014/main" val="312969144"/>
                    </a:ext>
                  </a:extLst>
                </a:gridCol>
                <a:gridCol w="926275">
                  <a:extLst>
                    <a:ext uri="{9D8B030D-6E8A-4147-A177-3AD203B41FA5}">
                      <a16:colId xmlns:a16="http://schemas.microsoft.com/office/drawing/2014/main" val="4067295859"/>
                    </a:ext>
                  </a:extLst>
                </a:gridCol>
                <a:gridCol w="1199408">
                  <a:extLst>
                    <a:ext uri="{9D8B030D-6E8A-4147-A177-3AD203B41FA5}">
                      <a16:colId xmlns:a16="http://schemas.microsoft.com/office/drawing/2014/main" val="4149361160"/>
                    </a:ext>
                  </a:extLst>
                </a:gridCol>
                <a:gridCol w="1163782">
                  <a:extLst>
                    <a:ext uri="{9D8B030D-6E8A-4147-A177-3AD203B41FA5}">
                      <a16:colId xmlns:a16="http://schemas.microsoft.com/office/drawing/2014/main" val="3690447406"/>
                    </a:ext>
                  </a:extLst>
                </a:gridCol>
              </a:tblGrid>
              <a:tr h="51392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Type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i="1" u="none" strike="noStrike" noProof="0" dirty="0" err="1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nt</a:t>
                      </a:r>
                      <a:endParaRPr lang="en-US" sz="1500" b="0" i="1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Length (m)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Length diff (m)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Length </a:t>
                      </a:r>
                      <a:b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</a:br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diff (%)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Diff. </a:t>
                      </a:r>
                    </a:p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&gt;60 dB (m)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Diff. </a:t>
                      </a:r>
                    </a:p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&gt;70 dB (m)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4690640"/>
                  </a:ext>
                </a:extLst>
              </a:tr>
              <a:tr h="51500"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1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55273"/>
                  </a:ext>
                </a:extLst>
              </a:tr>
              <a:tr h="39803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short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1764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24685889"/>
                  </a:ext>
                </a:extLst>
              </a:tr>
              <a:tr h="39803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quiet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0,15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1794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+30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+1,7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-659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-302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1616770"/>
                  </a:ext>
                </a:extLst>
              </a:tr>
              <a:tr h="39803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quiet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1,5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1830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+66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+3,7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-675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-395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13084921"/>
                  </a:ext>
                </a:extLst>
              </a:tr>
              <a:tr h="39803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quiet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6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2123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+358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+20,3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-937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-398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6706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0717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EB8778E-AF9E-BC46-B058-765C93A17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62" y="1508773"/>
            <a:ext cx="7886700" cy="8128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WHAT IS THE BEST PATH ?</a:t>
            </a:r>
            <a:endParaRPr lang="en-US" sz="36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D033510-4FBE-4945-BC4A-A7798CAD74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2402" y="2736975"/>
          <a:ext cx="6950315" cy="215755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48254">
                  <a:extLst>
                    <a:ext uri="{9D8B030D-6E8A-4147-A177-3AD203B41FA5}">
                      <a16:colId xmlns:a16="http://schemas.microsoft.com/office/drawing/2014/main" val="2953138431"/>
                    </a:ext>
                  </a:extLst>
                </a:gridCol>
                <a:gridCol w="687120">
                  <a:extLst>
                    <a:ext uri="{9D8B030D-6E8A-4147-A177-3AD203B41FA5}">
                      <a16:colId xmlns:a16="http://schemas.microsoft.com/office/drawing/2014/main" val="1267769511"/>
                    </a:ext>
                  </a:extLst>
                </a:gridCol>
                <a:gridCol w="1175450">
                  <a:extLst>
                    <a:ext uri="{9D8B030D-6E8A-4147-A177-3AD203B41FA5}">
                      <a16:colId xmlns:a16="http://schemas.microsoft.com/office/drawing/2014/main" val="212570552"/>
                    </a:ext>
                  </a:extLst>
                </a:gridCol>
                <a:gridCol w="950026">
                  <a:extLst>
                    <a:ext uri="{9D8B030D-6E8A-4147-A177-3AD203B41FA5}">
                      <a16:colId xmlns:a16="http://schemas.microsoft.com/office/drawing/2014/main" val="312969144"/>
                    </a:ext>
                  </a:extLst>
                </a:gridCol>
                <a:gridCol w="926275">
                  <a:extLst>
                    <a:ext uri="{9D8B030D-6E8A-4147-A177-3AD203B41FA5}">
                      <a16:colId xmlns:a16="http://schemas.microsoft.com/office/drawing/2014/main" val="4067295859"/>
                    </a:ext>
                  </a:extLst>
                </a:gridCol>
                <a:gridCol w="1199408">
                  <a:extLst>
                    <a:ext uri="{9D8B030D-6E8A-4147-A177-3AD203B41FA5}">
                      <a16:colId xmlns:a16="http://schemas.microsoft.com/office/drawing/2014/main" val="4149361160"/>
                    </a:ext>
                  </a:extLst>
                </a:gridCol>
                <a:gridCol w="1163782">
                  <a:extLst>
                    <a:ext uri="{9D8B030D-6E8A-4147-A177-3AD203B41FA5}">
                      <a16:colId xmlns:a16="http://schemas.microsoft.com/office/drawing/2014/main" val="3690447406"/>
                    </a:ext>
                  </a:extLst>
                </a:gridCol>
              </a:tblGrid>
              <a:tr h="51392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Type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i="1" u="none" strike="noStrike" noProof="0" dirty="0" err="1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nt</a:t>
                      </a:r>
                      <a:endParaRPr lang="en-US" sz="1500" b="0" i="1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Length (m)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Length diff (m)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Length </a:t>
                      </a:r>
                      <a:b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</a:br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diff (%)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Diff. </a:t>
                      </a:r>
                    </a:p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&gt;60 dB (m)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Diff. </a:t>
                      </a:r>
                    </a:p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&gt;70 dB (m)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4690640"/>
                  </a:ext>
                </a:extLst>
              </a:tr>
              <a:tr h="51500"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1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55273"/>
                  </a:ext>
                </a:extLst>
              </a:tr>
              <a:tr h="39803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short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1764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24685889"/>
                  </a:ext>
                </a:extLst>
              </a:tr>
              <a:tr h="39803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quiet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0,15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1794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+30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+1,7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-659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-302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1616770"/>
                  </a:ext>
                </a:extLst>
              </a:tr>
              <a:tr h="39803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quiet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1,5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1830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+66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+3,7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-675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-395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13084921"/>
                  </a:ext>
                </a:extLst>
              </a:tr>
              <a:tr h="39803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quiet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6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2123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+358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+20,3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-937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-398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6706423"/>
                  </a:ext>
                </a:extLst>
              </a:tr>
            </a:tbl>
          </a:graphicData>
        </a:graphic>
      </p:graphicFrame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FBB8ECA-BF1A-A040-9EAF-585812FE002E}"/>
              </a:ext>
            </a:extLst>
          </p:cNvPr>
          <p:cNvSpPr/>
          <p:nvPr/>
        </p:nvSpPr>
        <p:spPr>
          <a:xfrm>
            <a:off x="3491345" y="3740727"/>
            <a:ext cx="4025736" cy="47501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36422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944</TotalTime>
  <Words>447</Words>
  <Application>Microsoft Macintosh PowerPoint</Application>
  <PresentationFormat>On-screen Show (4:3)</PresentationFormat>
  <Paragraphs>137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Dotum</vt:lpstr>
      <vt:lpstr>Arial</vt:lpstr>
      <vt:lpstr>Calibri</vt:lpstr>
      <vt:lpstr>Calibri Light</vt:lpstr>
      <vt:lpstr>Cambria Math</vt:lpstr>
      <vt:lpstr>Times New Roman</vt:lpstr>
      <vt:lpstr>Office Theme</vt:lpstr>
      <vt:lpstr>ASSESSING PEDESTIRANS’ EXPOSURE TO TRAFFIC NOISE WITH SPATIAL ANALYSIS:</vt:lpstr>
      <vt:lpstr>QUIET PATH ROUTE OPTIMIZATION</vt:lpstr>
      <vt:lpstr>QUIET PATH</vt:lpstr>
      <vt:lpstr>CALCULATING ADJUSTED EDGE COSTS</vt:lpstr>
      <vt:lpstr>PowerPoint Presentation</vt:lpstr>
      <vt:lpstr>PowerPoint Presentation</vt:lpstr>
      <vt:lpstr>PowerPoint Presentation</vt:lpstr>
      <vt:lpstr>WHAT IS THE BEST PATH ?</vt:lpstr>
      <vt:lpstr>WHAT IS THE BEST PATH 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ASSESSING PEDESTIRANS’ EXPOSURE TO TRAFFIC NOISE WITH SPATIAL ANALYSIS:</dc:title>
  <dc:creator>Helle, Joose I</dc:creator>
  <cp:lastModifiedBy>Helle, Joose I</cp:lastModifiedBy>
  <cp:revision>158</cp:revision>
  <dcterms:created xsi:type="dcterms:W3CDTF">2019-03-27T13:24:21Z</dcterms:created>
  <dcterms:modified xsi:type="dcterms:W3CDTF">2019-04-01T08:43:45Z</dcterms:modified>
</cp:coreProperties>
</file>